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60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831" cy="495030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0"/>
            <a:ext cx="2918831" cy="495030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r">
              <a:defRPr sz="1300"/>
            </a:lvl1pPr>
          </a:lstStyle>
          <a:p>
            <a:fld id="{A2345B28-28AC-4FF9-8985-40358A263C6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5" tIns="47417" rIns="94835" bIns="474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4835" tIns="47417" rIns="94835" bIns="474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5"/>
            <a:ext cx="2918831" cy="495028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5"/>
            <a:ext cx="2918831" cy="495028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r">
              <a:defRPr sz="1300"/>
            </a:lvl1pPr>
          </a:lstStyle>
          <a:p>
            <a:fld id="{8C158223-DF38-4E04-921B-AF8D97FEF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21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1pPr>
    <a:lvl2pPr marL="201480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2pPr>
    <a:lvl3pPr marL="402958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3pPr>
    <a:lvl4pPr marL="604438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4pPr>
    <a:lvl5pPr marL="805915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5pPr>
    <a:lvl6pPr marL="1007395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6pPr>
    <a:lvl7pPr marL="1208874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7pPr>
    <a:lvl8pPr marL="1410353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8pPr>
    <a:lvl9pPr marL="1611832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621191"/>
            <a:ext cx="5829300" cy="3448756"/>
          </a:xfrm>
        </p:spPr>
        <p:txBody>
          <a:bodyPr anchor="b"/>
          <a:lstStyle>
            <a:lvl1pPr algn="ctr">
              <a:defRPr sz="468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6"/>
          </a:xfrm>
        </p:spPr>
        <p:txBody>
          <a:bodyPr/>
          <a:lstStyle>
            <a:lvl1pPr marL="0" indent="0" algn="ctr">
              <a:buNone/>
              <a:defRPr sz="1861"/>
            </a:lvl1pPr>
            <a:lvl2pPr marL="354885" indent="0" algn="ctr">
              <a:buNone/>
              <a:defRPr sz="1540"/>
            </a:lvl2pPr>
            <a:lvl3pPr marL="709770" indent="0" algn="ctr">
              <a:buNone/>
              <a:defRPr sz="1412"/>
            </a:lvl3pPr>
            <a:lvl4pPr marL="1064655" indent="0" algn="ctr">
              <a:buNone/>
              <a:defRPr sz="1219"/>
            </a:lvl4pPr>
            <a:lvl5pPr marL="1419541" indent="0" algn="ctr">
              <a:buNone/>
              <a:defRPr sz="1219"/>
            </a:lvl5pPr>
            <a:lvl6pPr marL="1774426" indent="0" algn="ctr">
              <a:buNone/>
              <a:defRPr sz="1219"/>
            </a:lvl6pPr>
            <a:lvl7pPr marL="2129311" indent="0" algn="ctr">
              <a:buNone/>
              <a:defRPr sz="1219"/>
            </a:lvl7pPr>
            <a:lvl8pPr marL="2484196" indent="0" algn="ctr">
              <a:buNone/>
              <a:defRPr sz="1219"/>
            </a:lvl8pPr>
            <a:lvl9pPr marL="2839081" indent="0" algn="ctr">
              <a:buNone/>
              <a:defRPr sz="121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39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11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7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3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6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47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5"/>
            <a:ext cx="5915025" cy="4120620"/>
          </a:xfrm>
        </p:spPr>
        <p:txBody>
          <a:bodyPr anchor="b"/>
          <a:lstStyle>
            <a:lvl1pPr>
              <a:defRPr sz="468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61">
                <a:solidFill>
                  <a:schemeClr val="tx1"/>
                </a:solidFill>
              </a:defRPr>
            </a:lvl1pPr>
            <a:lvl2pPr marL="35488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09770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3pPr>
            <a:lvl4pPr marL="1064655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4pPr>
            <a:lvl5pPr marL="1419541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5pPr>
            <a:lvl6pPr marL="1774426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6pPr>
            <a:lvl7pPr marL="2129311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7pPr>
            <a:lvl8pPr marL="2484196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8pPr>
            <a:lvl9pPr marL="2839081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1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2637016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6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8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885" indent="0">
              <a:buNone/>
              <a:defRPr sz="1540" b="1"/>
            </a:lvl2pPr>
            <a:lvl3pPr marL="709770" indent="0">
              <a:buNone/>
              <a:defRPr sz="1412" b="1"/>
            </a:lvl3pPr>
            <a:lvl4pPr marL="1064655" indent="0">
              <a:buNone/>
              <a:defRPr sz="1219" b="1"/>
            </a:lvl4pPr>
            <a:lvl5pPr marL="1419541" indent="0">
              <a:buNone/>
              <a:defRPr sz="1219" b="1"/>
            </a:lvl5pPr>
            <a:lvl6pPr marL="1774426" indent="0">
              <a:buNone/>
              <a:defRPr sz="1219" b="1"/>
            </a:lvl6pPr>
            <a:lvl7pPr marL="2129311" indent="0">
              <a:buNone/>
              <a:defRPr sz="1219" b="1"/>
            </a:lvl7pPr>
            <a:lvl8pPr marL="2484196" indent="0">
              <a:buNone/>
              <a:defRPr sz="1219" b="1"/>
            </a:lvl8pPr>
            <a:lvl9pPr marL="2839081" indent="0">
              <a:buNone/>
              <a:defRPr sz="121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4" cy="1190095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885" indent="0">
              <a:buNone/>
              <a:defRPr sz="1540" b="1"/>
            </a:lvl2pPr>
            <a:lvl3pPr marL="709770" indent="0">
              <a:buNone/>
              <a:defRPr sz="1412" b="1"/>
            </a:lvl3pPr>
            <a:lvl4pPr marL="1064655" indent="0">
              <a:buNone/>
              <a:defRPr sz="1219" b="1"/>
            </a:lvl4pPr>
            <a:lvl5pPr marL="1419541" indent="0">
              <a:buNone/>
              <a:defRPr sz="1219" b="1"/>
            </a:lvl5pPr>
            <a:lvl6pPr marL="1774426" indent="0">
              <a:buNone/>
              <a:defRPr sz="1219" b="1"/>
            </a:lvl6pPr>
            <a:lvl7pPr marL="2129311" indent="0">
              <a:buNone/>
              <a:defRPr sz="1219" b="1"/>
            </a:lvl7pPr>
            <a:lvl8pPr marL="2484196" indent="0">
              <a:buNone/>
              <a:defRPr sz="1219" b="1"/>
            </a:lvl8pPr>
            <a:lvl9pPr marL="2839081" indent="0">
              <a:buNone/>
              <a:defRPr sz="121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4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71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8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6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5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</p:spPr>
        <p:txBody>
          <a:bodyPr/>
          <a:lstStyle>
            <a:lvl1pPr>
              <a:defRPr sz="2502"/>
            </a:lvl1pPr>
            <a:lvl2pPr>
              <a:defRPr sz="2181"/>
            </a:lvl2pPr>
            <a:lvl3pPr>
              <a:defRPr sz="186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19"/>
            </a:lvl1pPr>
            <a:lvl2pPr marL="354885" indent="0">
              <a:buNone/>
              <a:defRPr sz="1091"/>
            </a:lvl2pPr>
            <a:lvl3pPr marL="709770" indent="0">
              <a:buNone/>
              <a:defRPr sz="962"/>
            </a:lvl3pPr>
            <a:lvl4pPr marL="1064655" indent="0">
              <a:buNone/>
              <a:defRPr sz="770"/>
            </a:lvl4pPr>
            <a:lvl5pPr marL="1419541" indent="0">
              <a:buNone/>
              <a:defRPr sz="770"/>
            </a:lvl5pPr>
            <a:lvl6pPr marL="1774426" indent="0">
              <a:buNone/>
              <a:defRPr sz="770"/>
            </a:lvl6pPr>
            <a:lvl7pPr marL="2129311" indent="0">
              <a:buNone/>
              <a:defRPr sz="770"/>
            </a:lvl7pPr>
            <a:lvl8pPr marL="2484196" indent="0">
              <a:buNone/>
              <a:defRPr sz="770"/>
            </a:lvl8pPr>
            <a:lvl9pPr marL="2839081" indent="0">
              <a:buNone/>
              <a:defRPr sz="7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57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5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</p:spPr>
        <p:txBody>
          <a:bodyPr anchor="t"/>
          <a:lstStyle>
            <a:lvl1pPr marL="0" indent="0">
              <a:buNone/>
              <a:defRPr sz="2502"/>
            </a:lvl1pPr>
            <a:lvl2pPr marL="354885" indent="0">
              <a:buNone/>
              <a:defRPr sz="2181"/>
            </a:lvl2pPr>
            <a:lvl3pPr marL="709770" indent="0">
              <a:buNone/>
              <a:defRPr sz="1861"/>
            </a:lvl3pPr>
            <a:lvl4pPr marL="1064655" indent="0">
              <a:buNone/>
              <a:defRPr sz="1540"/>
            </a:lvl4pPr>
            <a:lvl5pPr marL="1419541" indent="0">
              <a:buNone/>
              <a:defRPr sz="1540"/>
            </a:lvl5pPr>
            <a:lvl6pPr marL="1774426" indent="0">
              <a:buNone/>
              <a:defRPr sz="1540"/>
            </a:lvl6pPr>
            <a:lvl7pPr marL="2129311" indent="0">
              <a:buNone/>
              <a:defRPr sz="1540"/>
            </a:lvl7pPr>
            <a:lvl8pPr marL="2484196" indent="0">
              <a:buNone/>
              <a:defRPr sz="1540"/>
            </a:lvl8pPr>
            <a:lvl9pPr marL="2839081" indent="0">
              <a:buNone/>
              <a:defRPr sz="154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19"/>
            </a:lvl1pPr>
            <a:lvl2pPr marL="354885" indent="0">
              <a:buNone/>
              <a:defRPr sz="1091"/>
            </a:lvl2pPr>
            <a:lvl3pPr marL="709770" indent="0">
              <a:buNone/>
              <a:defRPr sz="962"/>
            </a:lvl3pPr>
            <a:lvl4pPr marL="1064655" indent="0">
              <a:buNone/>
              <a:defRPr sz="770"/>
            </a:lvl4pPr>
            <a:lvl5pPr marL="1419541" indent="0">
              <a:buNone/>
              <a:defRPr sz="770"/>
            </a:lvl5pPr>
            <a:lvl6pPr marL="1774426" indent="0">
              <a:buNone/>
              <a:defRPr sz="770"/>
            </a:lvl6pPr>
            <a:lvl7pPr marL="2129311" indent="0">
              <a:buNone/>
              <a:defRPr sz="770"/>
            </a:lvl7pPr>
            <a:lvl8pPr marL="2484196" indent="0">
              <a:buNone/>
              <a:defRPr sz="770"/>
            </a:lvl8pPr>
            <a:lvl9pPr marL="2839081" indent="0">
              <a:buNone/>
              <a:defRPr sz="7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0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105357" tIns="52679" rIns="105357" bIns="52679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6"/>
            <a:ext cx="5915025" cy="6285266"/>
          </a:xfrm>
          <a:prstGeom prst="rect">
            <a:avLst/>
          </a:prstGeom>
        </p:spPr>
        <p:txBody>
          <a:bodyPr vert="horz" lIns="105357" tIns="52679" rIns="105357" bIns="52679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105357" tIns="52679" rIns="105357" bIns="52679" rtlCol="0" anchor="ctr"/>
          <a:lstStyle>
            <a:lvl1pPr algn="l">
              <a:defRPr sz="9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105357" tIns="52679" rIns="105357" bIns="52679" rtlCol="0" anchor="ctr"/>
          <a:lstStyle>
            <a:lvl1pPr algn="ctr">
              <a:defRPr sz="9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105357" tIns="52679" rIns="105357" bIns="52679" rtlCol="0" anchor="ctr"/>
          <a:lstStyle>
            <a:lvl1pPr algn="r">
              <a:defRPr sz="9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7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709770" rtl="0" eaLnBrk="1" latinLnBrk="0" hangingPunct="1">
        <a:lnSpc>
          <a:spcPct val="90000"/>
        </a:lnSpc>
        <a:spcBef>
          <a:spcPct val="0"/>
        </a:spcBef>
        <a:buNone/>
        <a:defRPr kumimoji="1"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43" indent="-177443" algn="l" defTabSz="709770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kumimoji="1" sz="2181" kern="1200">
          <a:solidFill>
            <a:schemeClr val="tx1"/>
          </a:solidFill>
          <a:latin typeface="+mn-lt"/>
          <a:ea typeface="+mn-ea"/>
          <a:cs typeface="+mn-cs"/>
        </a:defRPr>
      </a:lvl1pPr>
      <a:lvl2pPr marL="532328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1" kern="1200">
          <a:solidFill>
            <a:schemeClr val="tx1"/>
          </a:solidFill>
          <a:latin typeface="+mn-lt"/>
          <a:ea typeface="+mn-ea"/>
          <a:cs typeface="+mn-cs"/>
        </a:defRPr>
      </a:lvl2pPr>
      <a:lvl3pPr marL="887213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242098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596983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951868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306753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661638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3016523" indent="-177443" algn="l" defTabSz="70977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1pPr>
      <a:lvl2pPr marL="354885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2pPr>
      <a:lvl3pPr marL="709770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064655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419541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774426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129311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484196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2839081" algn="l" defTabSz="709770" rtl="0" eaLnBrk="1" latinLnBrk="0" hangingPunct="1">
        <a:defRPr kumimoji="1" sz="14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5F7776C-67C0-435D-AA46-5A588A5D01A4}"/>
              </a:ext>
            </a:extLst>
          </p:cNvPr>
          <p:cNvGrpSpPr/>
          <p:nvPr/>
        </p:nvGrpSpPr>
        <p:grpSpPr>
          <a:xfrm>
            <a:off x="-758283" y="89210"/>
            <a:ext cx="7860185" cy="9651112"/>
            <a:chOff x="-747620" y="165678"/>
            <a:chExt cx="7916429" cy="9574644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77DAF2C-AF1C-46C5-ACE0-D0333460FA71}"/>
                </a:ext>
              </a:extLst>
            </p:cNvPr>
            <p:cNvSpPr/>
            <p:nvPr/>
          </p:nvSpPr>
          <p:spPr>
            <a:xfrm>
              <a:off x="161482" y="9093504"/>
              <a:ext cx="6697483" cy="54813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7599" tIns="33800" rIns="67599" bIns="33800" rtlCol="0" anchor="ctr"/>
            <a:lstStyle/>
            <a:p>
              <a:pPr algn="ctr" defTabSz="337986"/>
              <a:r>
                <a:rPr kumimoji="1" lang="ja-JP" altLang="en-US" sz="1796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3529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〇〇病院</a:t>
              </a:r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F3485DE9-8576-4882-832B-CFBBBCE071D1}"/>
                </a:ext>
              </a:extLst>
            </p:cNvPr>
            <p:cNvGrpSpPr/>
            <p:nvPr/>
          </p:nvGrpSpPr>
          <p:grpSpPr>
            <a:xfrm>
              <a:off x="-747620" y="165678"/>
              <a:ext cx="7916429" cy="9574644"/>
              <a:chOff x="-1252113" y="100705"/>
              <a:chExt cx="12338268" cy="14922704"/>
            </a:xfrm>
          </p:grpSpPr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BC8B437B-4D7C-4984-B3DE-43CD1E358EC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605" t="50331" r="22357" b="8261"/>
              <a:stretch/>
            </p:blipFill>
            <p:spPr>
              <a:xfrm>
                <a:off x="9080873" y="6122513"/>
                <a:ext cx="933970" cy="940813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865C053F-A130-48EA-8F2A-5C4F4C2CF6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98" r="11535"/>
              <a:stretch/>
            </p:blipFill>
            <p:spPr>
              <a:xfrm>
                <a:off x="8237789" y="4363994"/>
                <a:ext cx="1712294" cy="1662779"/>
              </a:xfrm>
              <a:prstGeom prst="rect">
                <a:avLst/>
              </a:prstGeom>
            </p:spPr>
          </p:pic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F05D423B-C92F-48A4-8696-11643C06D207}"/>
                  </a:ext>
                </a:extLst>
              </p:cNvPr>
              <p:cNvSpPr txBox="1"/>
              <p:nvPr/>
            </p:nvSpPr>
            <p:spPr>
              <a:xfrm>
                <a:off x="713879" y="10829701"/>
                <a:ext cx="9564242" cy="1260642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1347" dirty="0">
                    <a:solidFill>
                      <a:prstClr val="black"/>
                    </a:solidFill>
                    <a:latin typeface="Calibri"/>
                    <a:ea typeface="游ゴシック" panose="020B0400000000000000" pitchFamily="50" charset="-128"/>
                  </a:rPr>
                  <a:t>　</a:t>
                </a:r>
                <a:r>
                  <a:rPr kumimoji="1" lang="ja-JP" altLang="en-US" sz="1604" dirty="0">
                    <a:solidFill>
                      <a:prstClr val="black"/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私たち医療機関の職員は全員で協力してコロナに立ち向かいます。</a:t>
                </a:r>
                <a:endParaRPr kumimoji="1" lang="en-US" altLang="ja-JP" sz="1604" dirty="0">
                  <a:solidFill>
                    <a:prstClr val="black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  <a:p>
                <a:pPr defTabSz="337986"/>
                <a:r>
                  <a:rPr kumimoji="1" lang="ja-JP" altLang="en-US" sz="1604" dirty="0">
                    <a:solidFill>
                      <a:prstClr val="black"/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その中でも、感染防止対策加算届出病院は、しっかりとした感染対策を行えることが確認されていますので、安心して受診してください。</a:t>
                </a:r>
                <a:endParaRPr kumimoji="1" lang="en-US" altLang="ja-JP" sz="1604" dirty="0">
                  <a:solidFill>
                    <a:prstClr val="black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ECCC49F-ED11-49F8-9C72-D4C69BE12A73}"/>
                  </a:ext>
                </a:extLst>
              </p:cNvPr>
              <p:cNvSpPr/>
              <p:nvPr/>
            </p:nvSpPr>
            <p:spPr>
              <a:xfrm>
                <a:off x="129403" y="100705"/>
                <a:ext cx="10438461" cy="14922704"/>
              </a:xfrm>
              <a:prstGeom prst="rect">
                <a:avLst/>
              </a:prstGeom>
              <a:noFill/>
              <a:ln w="203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7599" tIns="33800" rIns="67599" bIns="33800" rtlCol="0" anchor="ctr"/>
              <a:lstStyle/>
              <a:p>
                <a:pPr algn="ctr" defTabSz="337986"/>
                <a:r>
                  <a:rPr kumimoji="1" lang="ja-JP" altLang="en-US" sz="1347" dirty="0">
                    <a:solidFill>
                      <a:prstClr val="white"/>
                    </a:solidFill>
                    <a:latin typeface="Calibri"/>
                    <a:ea typeface="游ゴシック" panose="020B0400000000000000" pitchFamily="50" charset="-128"/>
                  </a:rPr>
                  <a:t>一部</a:t>
                </a: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7DBD88FF-92A4-48B3-ABD0-F8491868ADD8}"/>
                  </a:ext>
                </a:extLst>
              </p:cNvPr>
              <p:cNvSpPr txBox="1"/>
              <p:nvPr/>
            </p:nvSpPr>
            <p:spPr>
              <a:xfrm>
                <a:off x="751138" y="3528050"/>
                <a:ext cx="9439549" cy="921860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1796" dirty="0">
                    <a:solidFill>
                      <a:prstClr val="black"/>
                    </a:solidFill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　</a:t>
                </a:r>
                <a:r>
                  <a:rPr kumimoji="1" lang="ja-JP" altLang="en-US" sz="1604" b="1" dirty="0">
                    <a:solidFill>
                      <a:prstClr val="black"/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岐阜県の皆さん、感染予防には十分に注意をしてお過ごし下さい。罹患された方々の、いち早い回復をお祈りしております。</a:t>
                </a:r>
                <a:endParaRPr kumimoji="1" lang="en-US" altLang="ja-JP" sz="1604" b="1" dirty="0">
                  <a:solidFill>
                    <a:prstClr val="black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3F5B561D-7E0B-4811-A5DA-1D1DB9068B56}"/>
                  </a:ext>
                </a:extLst>
              </p:cNvPr>
              <p:cNvSpPr/>
              <p:nvPr/>
            </p:nvSpPr>
            <p:spPr>
              <a:xfrm>
                <a:off x="439123" y="436419"/>
                <a:ext cx="9808700" cy="13374396"/>
              </a:xfrm>
              <a:prstGeom prst="rect">
                <a:avLst/>
              </a:prstGeom>
              <a:noFill/>
              <a:ln w="2286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7599" tIns="33800" rIns="67599" bIns="33800" rtlCol="0" anchor="ctr"/>
              <a:lstStyle/>
              <a:p>
                <a:pPr algn="ctr" defTabSz="337986"/>
                <a:endParaRPr kumimoji="1" lang="ja-JP" altLang="en-US" sz="1347" dirty="0">
                  <a:solidFill>
                    <a:prstClr val="white"/>
                  </a:solidFill>
                  <a:latin typeface="Calibri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73C43068-2DF5-4123-A740-04FD15AA3164}"/>
                  </a:ext>
                </a:extLst>
              </p:cNvPr>
              <p:cNvSpPr/>
              <p:nvPr/>
            </p:nvSpPr>
            <p:spPr>
              <a:xfrm>
                <a:off x="388210" y="1842592"/>
                <a:ext cx="9808701" cy="1437567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7599" tIns="33800" rIns="67599" bIns="33800" rtlCol="0" anchor="ctr"/>
              <a:lstStyle/>
              <a:p>
                <a:pPr algn="ctr" defTabSz="337986"/>
                <a:endParaRPr kumimoji="1" lang="ja-JP" altLang="en-US" sz="1347" dirty="0">
                  <a:solidFill>
                    <a:prstClr val="white"/>
                  </a:solidFill>
                  <a:latin typeface="Calibri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8B1AC0D-BCEF-4BDC-AC6B-FB9F01AD0326}"/>
                  </a:ext>
                </a:extLst>
              </p:cNvPr>
              <p:cNvSpPr txBox="1"/>
              <p:nvPr/>
            </p:nvSpPr>
            <p:spPr>
              <a:xfrm>
                <a:off x="574859" y="2159865"/>
                <a:ext cx="10067506" cy="783450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2823" b="1" dirty="0">
                    <a:solidFill>
                      <a:prstClr val="white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ja-JP" altLang="en-US" sz="2823" b="1" dirty="0">
                    <a:solidFill>
                      <a:srgbClr val="FFFF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私たちはコロナに立ち向かいます！</a:t>
                </a:r>
                <a:endParaRPr kumimoji="1" lang="ja-JP" altLang="en-US" sz="2951" b="1" dirty="0">
                  <a:solidFill>
                    <a:srgbClr val="FFFF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4204468D-3F00-45B3-87C6-BCB0E19BE89C}"/>
                  </a:ext>
                </a:extLst>
              </p:cNvPr>
              <p:cNvSpPr txBox="1"/>
              <p:nvPr/>
            </p:nvSpPr>
            <p:spPr>
              <a:xfrm>
                <a:off x="-1252113" y="732341"/>
                <a:ext cx="11287738" cy="875790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3016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　　　</a:t>
                </a:r>
                <a:r>
                  <a:rPr kumimoji="1" lang="en-US" altLang="ja-JP" sz="3016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r>
                  <a:rPr kumimoji="1" lang="en-US" altLang="ja-JP" sz="3080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r>
                  <a:rPr kumimoji="1" lang="en-US" altLang="ja-JP" sz="3208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【</a:t>
                </a:r>
                <a:r>
                  <a:rPr kumimoji="1" lang="ja-JP" altLang="en-US" sz="3208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感染防止対策加算届出病院</a:t>
                </a:r>
                <a:r>
                  <a:rPr kumimoji="1" lang="en-US" altLang="ja-JP" sz="3208" b="1" dirty="0">
                    <a:solidFill>
                      <a:srgbClr val="4472C4">
                        <a:lumMod val="50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】</a:t>
                </a:r>
                <a:endParaRPr kumimoji="1" lang="ja-JP" altLang="en-US" sz="3208" b="1" dirty="0">
                  <a:solidFill>
                    <a:srgbClr val="4472C4">
                      <a:lumMod val="50000"/>
                    </a:srgb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BA77035-28EE-45A3-8DD8-924DB45CB679}"/>
                  </a:ext>
                </a:extLst>
              </p:cNvPr>
              <p:cNvSpPr txBox="1"/>
              <p:nvPr/>
            </p:nvSpPr>
            <p:spPr>
              <a:xfrm>
                <a:off x="1061506" y="3876690"/>
                <a:ext cx="8492417" cy="6878410"/>
              </a:xfrm>
              <a:prstGeom prst="rect">
                <a:avLst/>
              </a:prstGeom>
              <a:noFill/>
              <a:scene3d>
                <a:camera prst="perspectiveRelaxedModerately"/>
                <a:lightRig rig="threePt" dir="t"/>
              </a:scene3d>
            </p:spPr>
            <p:txBody>
              <a:bodyPr vert="eaVert" wrap="square" lIns="67599" tIns="33800" rIns="67599" bIns="33800" rtlCol="0">
                <a:spAutoFit/>
              </a:bodyPr>
              <a:lstStyle/>
              <a:p>
                <a:pPr defTabSz="337986"/>
                <a:endParaRPr kumimoji="1" lang="en-US" altLang="ja-JP" sz="5454" b="1" dirty="0">
                  <a:solidFill>
                    <a:srgbClr val="00206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  <a:p>
                <a:pPr defTabSz="337986"/>
                <a:r>
                  <a:rPr kumimoji="1" lang="ja-JP" altLang="en-US" sz="5454" b="1" dirty="0">
                    <a:solidFill>
                      <a:srgbClr val="00206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県民の皆さん、</a:t>
                </a:r>
                <a:endParaRPr kumimoji="1" lang="en-US" altLang="ja-JP" sz="5454" b="1" dirty="0">
                  <a:solidFill>
                    <a:srgbClr val="00206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  <a:p>
                <a:pPr defTabSz="337986"/>
                <a:r>
                  <a:rPr kumimoji="1" lang="ja-JP" altLang="en-US" sz="5454" b="1" dirty="0">
                    <a:solidFill>
                      <a:srgbClr val="00206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コロナに立ち向かい、街中の</a:t>
                </a:r>
                <a:r>
                  <a:rPr kumimoji="1" lang="ja-JP" altLang="en-US" sz="5454" b="1" u="sng" dirty="0">
                    <a:solidFill>
                      <a:srgbClr val="C0000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笑顔</a:t>
                </a:r>
                <a:r>
                  <a:rPr kumimoji="1" lang="ja-JP" altLang="en-US" sz="5454" b="1" dirty="0">
                    <a:solidFill>
                      <a:srgbClr val="00206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を取り戻しましょう</a:t>
                </a:r>
                <a:r>
                  <a:rPr kumimoji="1" lang="ja-JP" altLang="en-US" sz="5454" dirty="0">
                    <a:solidFill>
                      <a:srgbClr val="00206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。</a:t>
                </a:r>
                <a:endParaRPr kumimoji="1" lang="en-US" altLang="ja-JP" sz="5454" dirty="0">
                  <a:solidFill>
                    <a:srgbClr val="00206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  <a:p>
                <a:pPr defTabSz="337986"/>
                <a:r>
                  <a:rPr kumimoji="1" lang="ja-JP" altLang="en-US" sz="1796" dirty="0">
                    <a:solidFill>
                      <a:srgbClr val="002060"/>
                    </a:solidFill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　　　　　　</a:t>
                </a:r>
                <a:endParaRPr kumimoji="1" lang="ja-JP" altLang="en-US" sz="2374" dirty="0">
                  <a:solidFill>
                    <a:srgbClr val="00206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46DAC45-4C75-404A-839A-5D22A03FEA57}"/>
                  </a:ext>
                </a:extLst>
              </p:cNvPr>
              <p:cNvSpPr txBox="1"/>
              <p:nvPr/>
            </p:nvSpPr>
            <p:spPr>
              <a:xfrm>
                <a:off x="1080225" y="12419889"/>
                <a:ext cx="8662037" cy="660429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2310" u="sng" dirty="0">
                    <a:solidFill>
                      <a:srgbClr val="4472C4">
                        <a:lumMod val="50000"/>
                      </a:srgbClr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岐阜県・岐阜県医師会・岐阜県病院協会</a:t>
                </a:r>
              </a:p>
            </p:txBody>
          </p:sp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E3D39A3C-8B4E-43A8-9316-0B7244A8C7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87" t="13196" r="52218" b="45531"/>
              <a:stretch/>
            </p:blipFill>
            <p:spPr>
              <a:xfrm>
                <a:off x="8723543" y="7345743"/>
                <a:ext cx="616650" cy="618144"/>
              </a:xfrm>
              <a:prstGeom prst="rect">
                <a:avLst/>
              </a:prstGeom>
            </p:spPr>
          </p:pic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9BC9CDB-3664-4585-8ADB-B22A28C878AC}"/>
                  </a:ext>
                </a:extLst>
              </p:cNvPr>
              <p:cNvSpPr/>
              <p:nvPr/>
            </p:nvSpPr>
            <p:spPr>
              <a:xfrm>
                <a:off x="488046" y="13422829"/>
                <a:ext cx="9808701" cy="33679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37986"/>
                <a:endParaRPr kumimoji="1" lang="ja-JP" altLang="en-US" sz="1347">
                  <a:solidFill>
                    <a:prstClr val="white"/>
                  </a:solidFill>
                  <a:latin typeface="Calibri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FB0893D-DCA9-4CB0-A6AE-E8DD57297713}"/>
                  </a:ext>
                </a:extLst>
              </p:cNvPr>
              <p:cNvSpPr txBox="1"/>
              <p:nvPr/>
            </p:nvSpPr>
            <p:spPr>
              <a:xfrm>
                <a:off x="6528469" y="13511051"/>
                <a:ext cx="4557686" cy="352730"/>
              </a:xfrm>
              <a:prstGeom prst="rect">
                <a:avLst/>
              </a:prstGeom>
              <a:noFill/>
            </p:spPr>
            <p:txBody>
              <a:bodyPr wrap="square" lIns="67599" tIns="33800" rIns="67599" bIns="33800" rtlCol="0">
                <a:spAutoFit/>
              </a:bodyPr>
              <a:lstStyle/>
              <a:p>
                <a:pPr defTabSz="337986"/>
                <a:r>
                  <a:rPr kumimoji="1" lang="ja-JP" altLang="en-US" sz="1027" b="1" dirty="0">
                    <a:solidFill>
                      <a:prstClr val="white"/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禁無断転載　（一社）医療総合支援機構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815597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141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UDP明朝 Medium</vt:lpstr>
      <vt:lpstr>HGP創英ﾌﾟﾚｾﾞﾝｽEB</vt:lpstr>
      <vt:lpstr>UD デジタル 教科書体 N-B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KOUHOU</dc:creator>
  <cp:lastModifiedBy>田宮 陽一</cp:lastModifiedBy>
  <cp:revision>89</cp:revision>
  <cp:lastPrinted>2020-04-22T23:55:09Z</cp:lastPrinted>
  <dcterms:created xsi:type="dcterms:W3CDTF">2020-04-19T01:54:30Z</dcterms:created>
  <dcterms:modified xsi:type="dcterms:W3CDTF">2020-04-27T01:02:03Z</dcterms:modified>
</cp:coreProperties>
</file>